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16" r:id="rId3"/>
    <p:sldId id="481" r:id="rId4"/>
    <p:sldId id="548" r:id="rId5"/>
    <p:sldId id="482" r:id="rId6"/>
    <p:sldId id="430" r:id="rId7"/>
    <p:sldId id="471" r:id="rId8"/>
    <p:sldId id="656" r:id="rId9"/>
    <p:sldId id="672" r:id="rId10"/>
    <p:sldId id="685" r:id="rId11"/>
    <p:sldId id="686" r:id="rId12"/>
    <p:sldId id="687" r:id="rId13"/>
    <p:sldId id="688" r:id="rId14"/>
    <p:sldId id="661" r:id="rId15"/>
    <p:sldId id="473" r:id="rId16"/>
    <p:sldId id="690" r:id="rId17"/>
    <p:sldId id="689" r:id="rId18"/>
    <p:sldId id="691" r:id="rId19"/>
    <p:sldId id="562" r:id="rId20"/>
    <p:sldId id="479" r:id="rId21"/>
    <p:sldId id="491" r:id="rId22"/>
    <p:sldId id="492" r:id="rId23"/>
    <p:sldId id="493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9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4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4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4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4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4.png"/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22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6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tags" Target="../tags/tag11.xml"/><Relationship Id="rId7" Type="http://schemas.openxmlformats.org/officeDocument/2006/relationships/image" Target="../media/image47.jpeg"/><Relationship Id="rId6" Type="http://schemas.openxmlformats.org/officeDocument/2006/relationships/tags" Target="../tags/tag10.xml"/><Relationship Id="rId5" Type="http://schemas.openxmlformats.org/officeDocument/2006/relationships/image" Target="../media/image46.png"/><Relationship Id="rId4" Type="http://schemas.openxmlformats.org/officeDocument/2006/relationships/tags" Target="../tags/tag9.xml"/><Relationship Id="rId3" Type="http://schemas.openxmlformats.org/officeDocument/2006/relationships/image" Target="../media/image34.png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4.png"/><Relationship Id="rId10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三角形的内角和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三角形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三角形的内角和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" name="矩形"/>
          <p:cNvSpPr/>
          <p:nvPr/>
        </p:nvSpPr>
        <p:spPr>
          <a:xfrm>
            <a:off x="1351960" y="2301462"/>
            <a:ext cx="145415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方法三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"/>
          <p:cNvSpPr/>
          <p:nvPr/>
        </p:nvSpPr>
        <p:spPr>
          <a:xfrm>
            <a:off x="393700" y="1420495"/>
            <a:ext cx="1219073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折一折，拼一拼，通过折,然后拼成了一个平角。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Group 2"/>
          <p:cNvGrpSpPr/>
          <p:nvPr/>
        </p:nvGrpSpPr>
        <p:grpSpPr bwMode="auto">
          <a:xfrm>
            <a:off x="2414981" y="3932589"/>
            <a:ext cx="1036638" cy="1551889"/>
            <a:chOff x="68" y="2514"/>
            <a:chExt cx="653" cy="961"/>
          </a:xfrm>
          <a:solidFill>
            <a:schemeClr val="accent5"/>
          </a:solidFill>
        </p:grpSpPr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 flipH="1">
              <a:off x="68" y="2514"/>
              <a:ext cx="653" cy="961"/>
            </a:xfrm>
            <a:prstGeom prst="rtTriangl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 flipH="1">
              <a:off x="575" y="3344"/>
              <a:ext cx="36" cy="13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301" y="3225"/>
              <a:ext cx="200" cy="2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3451622" y="3958892"/>
            <a:ext cx="2073275" cy="15255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Group 33"/>
          <p:cNvGrpSpPr/>
          <p:nvPr/>
        </p:nvGrpSpPr>
        <p:grpSpPr bwMode="auto">
          <a:xfrm>
            <a:off x="3425994" y="2446004"/>
            <a:ext cx="2098903" cy="1525588"/>
            <a:chOff x="2154" y="754"/>
            <a:chExt cx="1678" cy="998"/>
          </a:xfrm>
          <a:solidFill>
            <a:schemeClr val="accent5"/>
          </a:solidFill>
        </p:grpSpPr>
        <p:sp>
          <p:nvSpPr>
            <p:cNvPr id="44" name="AutoShape 34"/>
            <p:cNvSpPr>
              <a:spLocks noChangeArrowheads="1"/>
            </p:cNvSpPr>
            <p:nvPr/>
          </p:nvSpPr>
          <p:spPr bwMode="auto">
            <a:xfrm>
              <a:off x="2154" y="754"/>
              <a:ext cx="1678" cy="998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35"/>
            <p:cNvSpPr>
              <a:spLocks noChangeShapeType="1"/>
            </p:cNvSpPr>
            <p:nvPr/>
          </p:nvSpPr>
          <p:spPr bwMode="auto">
            <a:xfrm>
              <a:off x="2880" y="890"/>
              <a:ext cx="227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36"/>
            <p:cNvSpPr txBox="1">
              <a:spLocks noChangeArrowheads="1"/>
            </p:cNvSpPr>
            <p:nvPr/>
          </p:nvSpPr>
          <p:spPr bwMode="auto">
            <a:xfrm>
              <a:off x="2880" y="846"/>
              <a:ext cx="253" cy="2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37"/>
          <p:cNvGrpSpPr/>
          <p:nvPr/>
        </p:nvGrpSpPr>
        <p:grpSpPr bwMode="auto">
          <a:xfrm rot="10800000">
            <a:off x="3437334" y="3956617"/>
            <a:ext cx="2073275" cy="1525587"/>
            <a:chOff x="2154" y="754"/>
            <a:chExt cx="1678" cy="998"/>
          </a:xfrm>
          <a:solidFill>
            <a:schemeClr val="accent5"/>
          </a:solidFill>
        </p:grpSpPr>
        <p:sp>
          <p:nvSpPr>
            <p:cNvPr id="48" name="AutoShape 38"/>
            <p:cNvSpPr>
              <a:spLocks noChangeArrowheads="1"/>
            </p:cNvSpPr>
            <p:nvPr/>
          </p:nvSpPr>
          <p:spPr bwMode="auto">
            <a:xfrm>
              <a:off x="2154" y="754"/>
              <a:ext cx="1678" cy="998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Line 39"/>
            <p:cNvSpPr>
              <a:spLocks noChangeShapeType="1"/>
            </p:cNvSpPr>
            <p:nvPr/>
          </p:nvSpPr>
          <p:spPr bwMode="auto">
            <a:xfrm>
              <a:off x="2880" y="890"/>
              <a:ext cx="227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40"/>
            <p:cNvSpPr txBox="1">
              <a:spLocks noChangeArrowheads="1"/>
            </p:cNvSpPr>
            <p:nvPr/>
          </p:nvSpPr>
          <p:spPr bwMode="auto">
            <a:xfrm>
              <a:off x="2890" y="834"/>
              <a:ext cx="256" cy="2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Group 41"/>
          <p:cNvGrpSpPr/>
          <p:nvPr/>
        </p:nvGrpSpPr>
        <p:grpSpPr bwMode="auto">
          <a:xfrm>
            <a:off x="5517754" y="3964105"/>
            <a:ext cx="1036638" cy="1525587"/>
            <a:chOff x="2063" y="2799"/>
            <a:chExt cx="636" cy="961"/>
          </a:xfrm>
          <a:solidFill>
            <a:schemeClr val="accent5"/>
          </a:solidFill>
        </p:grpSpPr>
        <p:sp>
          <p:nvSpPr>
            <p:cNvPr id="52" name="AutoShape 42"/>
            <p:cNvSpPr>
              <a:spLocks noChangeArrowheads="1"/>
            </p:cNvSpPr>
            <p:nvPr/>
          </p:nvSpPr>
          <p:spPr bwMode="auto">
            <a:xfrm>
              <a:off x="2063" y="2799"/>
              <a:ext cx="636" cy="961"/>
            </a:xfrm>
            <a:prstGeom prst="rtTriangl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Line 43"/>
            <p:cNvSpPr>
              <a:spLocks noChangeShapeType="1"/>
            </p:cNvSpPr>
            <p:nvPr/>
          </p:nvSpPr>
          <p:spPr bwMode="auto">
            <a:xfrm flipH="1">
              <a:off x="2557" y="3629"/>
              <a:ext cx="35" cy="13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44"/>
            <p:cNvSpPr txBox="1">
              <a:spLocks noChangeArrowheads="1"/>
            </p:cNvSpPr>
            <p:nvPr/>
          </p:nvSpPr>
          <p:spPr bwMode="auto">
            <a:xfrm>
              <a:off x="2290" y="3510"/>
              <a:ext cx="194" cy="2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45"/>
          <p:cNvGrpSpPr/>
          <p:nvPr/>
        </p:nvGrpSpPr>
        <p:grpSpPr bwMode="auto">
          <a:xfrm flipH="1">
            <a:off x="4477543" y="3958892"/>
            <a:ext cx="1036638" cy="1525587"/>
            <a:chOff x="3833" y="1752"/>
            <a:chExt cx="817" cy="998"/>
          </a:xfrm>
          <a:solidFill>
            <a:schemeClr val="accent5"/>
          </a:solidFill>
        </p:grpSpPr>
        <p:sp>
          <p:nvSpPr>
            <p:cNvPr id="56" name="AutoShape 46"/>
            <p:cNvSpPr>
              <a:spLocks noChangeArrowheads="1"/>
            </p:cNvSpPr>
            <p:nvPr/>
          </p:nvSpPr>
          <p:spPr bwMode="auto">
            <a:xfrm>
              <a:off x="3833" y="1752"/>
              <a:ext cx="817" cy="998"/>
            </a:xfrm>
            <a:prstGeom prst="rtTriangle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Line 47"/>
            <p:cNvSpPr>
              <a:spLocks noChangeShapeType="1"/>
            </p:cNvSpPr>
            <p:nvPr/>
          </p:nvSpPr>
          <p:spPr bwMode="auto">
            <a:xfrm flipH="1">
              <a:off x="4468" y="2631"/>
              <a:ext cx="73" cy="119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48"/>
            <p:cNvSpPr txBox="1">
              <a:spLocks noChangeArrowheads="1"/>
            </p:cNvSpPr>
            <p:nvPr/>
          </p:nvSpPr>
          <p:spPr bwMode="auto">
            <a:xfrm>
              <a:off x="3988" y="2490"/>
              <a:ext cx="250" cy="2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Group 76"/>
          <p:cNvGrpSpPr/>
          <p:nvPr/>
        </p:nvGrpSpPr>
        <p:grpSpPr bwMode="auto">
          <a:xfrm>
            <a:off x="3437333" y="3956618"/>
            <a:ext cx="1036637" cy="1525587"/>
            <a:chOff x="2381" y="3113"/>
            <a:chExt cx="653" cy="961"/>
          </a:xfrm>
          <a:solidFill>
            <a:schemeClr val="accent5"/>
          </a:solidFill>
        </p:grpSpPr>
        <p:sp>
          <p:nvSpPr>
            <p:cNvPr id="60" name="AutoShape 77"/>
            <p:cNvSpPr>
              <a:spLocks noChangeArrowheads="1"/>
            </p:cNvSpPr>
            <p:nvPr/>
          </p:nvSpPr>
          <p:spPr bwMode="auto">
            <a:xfrm>
              <a:off x="2381" y="3113"/>
              <a:ext cx="653" cy="961"/>
            </a:xfrm>
            <a:prstGeom prst="rtTriangle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Line 78"/>
            <p:cNvSpPr>
              <a:spLocks noChangeShapeType="1"/>
            </p:cNvSpPr>
            <p:nvPr/>
          </p:nvSpPr>
          <p:spPr bwMode="auto">
            <a:xfrm flipH="1">
              <a:off x="2889" y="3942"/>
              <a:ext cx="48" cy="132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 Box 79"/>
            <p:cNvSpPr txBox="1">
              <a:spLocks noChangeArrowheads="1"/>
            </p:cNvSpPr>
            <p:nvPr/>
          </p:nvSpPr>
          <p:spPr bwMode="auto">
            <a:xfrm>
              <a:off x="2499" y="3824"/>
              <a:ext cx="200" cy="2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Text Box 27"/>
          <p:cNvSpPr txBox="1">
            <a:spLocks noChangeArrowheads="1"/>
          </p:cNvSpPr>
          <p:nvPr/>
        </p:nvSpPr>
        <p:spPr bwMode="auto">
          <a:xfrm>
            <a:off x="3365783" y="5693304"/>
            <a:ext cx="2214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锐角三角形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Box 29"/>
          <p:cNvSpPr txBox="1">
            <a:spLocks noChangeArrowheads="1"/>
          </p:cNvSpPr>
          <p:nvPr/>
        </p:nvSpPr>
        <p:spPr bwMode="auto">
          <a:xfrm>
            <a:off x="6782929" y="3136762"/>
            <a:ext cx="2355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∠1+∠2+∠3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 Box 30"/>
          <p:cNvSpPr txBox="1">
            <a:spLocks noChangeArrowheads="1"/>
          </p:cNvSpPr>
          <p:nvPr/>
        </p:nvSpPr>
        <p:spPr bwMode="auto">
          <a:xfrm>
            <a:off x="8967048" y="3136762"/>
            <a:ext cx="4845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 Box 31"/>
          <p:cNvSpPr txBox="1">
            <a:spLocks noChangeArrowheads="1"/>
          </p:cNvSpPr>
          <p:nvPr/>
        </p:nvSpPr>
        <p:spPr bwMode="auto">
          <a:xfrm>
            <a:off x="9316716" y="3136762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平角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 Box 32"/>
          <p:cNvSpPr txBox="1">
            <a:spLocks noChangeArrowheads="1"/>
          </p:cNvSpPr>
          <p:nvPr/>
        </p:nvSpPr>
        <p:spPr bwMode="auto">
          <a:xfrm>
            <a:off x="10192244" y="3136762"/>
            <a:ext cx="13646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=180°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" name="AutoShape 27"/>
          <p:cNvSpPr>
            <a:spLocks noChangeArrowheads="1"/>
          </p:cNvSpPr>
          <p:nvPr/>
        </p:nvSpPr>
        <p:spPr bwMode="auto">
          <a:xfrm>
            <a:off x="6612255" y="4595495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9" grpId="0"/>
      <p:bldP spid="70" grpId="0"/>
      <p:bldP spid="71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" name="矩形"/>
          <p:cNvSpPr/>
          <p:nvPr/>
        </p:nvSpPr>
        <p:spPr>
          <a:xfrm>
            <a:off x="1351960" y="2301462"/>
            <a:ext cx="145415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方法三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"/>
          <p:cNvSpPr/>
          <p:nvPr/>
        </p:nvSpPr>
        <p:spPr>
          <a:xfrm>
            <a:off x="393700" y="1420495"/>
            <a:ext cx="1219073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折一折，拼一拼，通过折,然后拼成了一个平角。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Rectangle 50"/>
          <p:cNvSpPr>
            <a:spLocks noChangeArrowheads="1"/>
          </p:cNvSpPr>
          <p:nvPr/>
        </p:nvSpPr>
        <p:spPr bwMode="auto">
          <a:xfrm>
            <a:off x="4587116" y="3083615"/>
            <a:ext cx="1800225" cy="86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51"/>
          <p:cNvGrpSpPr/>
          <p:nvPr/>
        </p:nvGrpSpPr>
        <p:grpSpPr bwMode="auto">
          <a:xfrm>
            <a:off x="4587116" y="2220015"/>
            <a:ext cx="1800225" cy="863600"/>
            <a:chOff x="2154" y="754"/>
            <a:chExt cx="1678" cy="99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3" name="AutoShape 52"/>
            <p:cNvSpPr>
              <a:spLocks noChangeArrowheads="1"/>
            </p:cNvSpPr>
            <p:nvPr/>
          </p:nvSpPr>
          <p:spPr bwMode="auto">
            <a:xfrm>
              <a:off x="2154" y="754"/>
              <a:ext cx="1678" cy="998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Line 53"/>
            <p:cNvSpPr>
              <a:spLocks noChangeShapeType="1"/>
            </p:cNvSpPr>
            <p:nvPr/>
          </p:nvSpPr>
          <p:spPr bwMode="auto">
            <a:xfrm>
              <a:off x="2880" y="890"/>
              <a:ext cx="227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54"/>
            <p:cNvSpPr txBox="1">
              <a:spLocks noChangeArrowheads="1"/>
            </p:cNvSpPr>
            <p:nvPr/>
          </p:nvSpPr>
          <p:spPr bwMode="auto">
            <a:xfrm>
              <a:off x="2880" y="848"/>
              <a:ext cx="252" cy="4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55"/>
          <p:cNvGrpSpPr/>
          <p:nvPr/>
        </p:nvGrpSpPr>
        <p:grpSpPr bwMode="auto">
          <a:xfrm rot="10800000">
            <a:off x="4604896" y="3083615"/>
            <a:ext cx="1800225" cy="863600"/>
            <a:chOff x="2154" y="754"/>
            <a:chExt cx="1678" cy="99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AutoShape 56"/>
            <p:cNvSpPr>
              <a:spLocks noChangeArrowheads="1"/>
            </p:cNvSpPr>
            <p:nvPr/>
          </p:nvSpPr>
          <p:spPr bwMode="auto">
            <a:xfrm>
              <a:off x="2154" y="754"/>
              <a:ext cx="1678" cy="998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57"/>
            <p:cNvSpPr>
              <a:spLocks noChangeShapeType="1"/>
            </p:cNvSpPr>
            <p:nvPr/>
          </p:nvSpPr>
          <p:spPr bwMode="auto">
            <a:xfrm>
              <a:off x="2880" y="890"/>
              <a:ext cx="227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58"/>
            <p:cNvSpPr txBox="1">
              <a:spLocks noChangeArrowheads="1"/>
            </p:cNvSpPr>
            <p:nvPr/>
          </p:nvSpPr>
          <p:spPr bwMode="auto">
            <a:xfrm>
              <a:off x="2884" y="771"/>
              <a:ext cx="290" cy="4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59"/>
          <p:cNvGrpSpPr/>
          <p:nvPr/>
        </p:nvGrpSpPr>
        <p:grpSpPr bwMode="auto">
          <a:xfrm>
            <a:off x="3687004" y="3091354"/>
            <a:ext cx="900112" cy="879495"/>
            <a:chOff x="3152" y="2568"/>
            <a:chExt cx="543" cy="49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2" name="AutoShape 60"/>
            <p:cNvSpPr>
              <a:spLocks noChangeArrowheads="1"/>
            </p:cNvSpPr>
            <p:nvPr/>
          </p:nvSpPr>
          <p:spPr bwMode="auto">
            <a:xfrm flipH="1">
              <a:off x="3152" y="2568"/>
              <a:ext cx="543" cy="489"/>
            </a:xfrm>
            <a:prstGeom prst="rtTriangl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61"/>
            <p:cNvSpPr>
              <a:spLocks noChangeShapeType="1"/>
            </p:cNvSpPr>
            <p:nvPr/>
          </p:nvSpPr>
          <p:spPr bwMode="auto">
            <a:xfrm>
              <a:off x="3243" y="2991"/>
              <a:ext cx="29" cy="66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62"/>
            <p:cNvSpPr txBox="1">
              <a:spLocks noChangeArrowheads="1"/>
            </p:cNvSpPr>
            <p:nvPr/>
          </p:nvSpPr>
          <p:spPr bwMode="auto">
            <a:xfrm>
              <a:off x="3363" y="2840"/>
              <a:ext cx="197" cy="2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63"/>
          <p:cNvGrpSpPr/>
          <p:nvPr/>
        </p:nvGrpSpPr>
        <p:grpSpPr bwMode="auto">
          <a:xfrm>
            <a:off x="4587116" y="3083615"/>
            <a:ext cx="900113" cy="875862"/>
            <a:chOff x="3697" y="2568"/>
            <a:chExt cx="544" cy="5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6" name="AutoShape 64"/>
            <p:cNvSpPr>
              <a:spLocks noChangeArrowheads="1"/>
            </p:cNvSpPr>
            <p:nvPr/>
          </p:nvSpPr>
          <p:spPr bwMode="auto">
            <a:xfrm>
              <a:off x="3697" y="2568"/>
              <a:ext cx="544" cy="493"/>
            </a:xfrm>
            <a:prstGeom prst="rtTriangle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Line 65"/>
            <p:cNvSpPr>
              <a:spLocks noChangeShapeType="1"/>
            </p:cNvSpPr>
            <p:nvPr/>
          </p:nvSpPr>
          <p:spPr bwMode="auto">
            <a:xfrm flipH="1">
              <a:off x="4120" y="2994"/>
              <a:ext cx="30" cy="6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66"/>
            <p:cNvSpPr txBox="1">
              <a:spLocks noChangeArrowheads="1"/>
            </p:cNvSpPr>
            <p:nvPr/>
          </p:nvSpPr>
          <p:spPr bwMode="auto">
            <a:xfrm flipH="1">
              <a:off x="3878" y="2840"/>
              <a:ext cx="201" cy="2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67"/>
          <p:cNvGrpSpPr/>
          <p:nvPr/>
        </p:nvGrpSpPr>
        <p:grpSpPr bwMode="auto">
          <a:xfrm>
            <a:off x="6387341" y="3088376"/>
            <a:ext cx="900113" cy="867047"/>
            <a:chOff x="4830" y="2568"/>
            <a:chExt cx="499" cy="50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0" name="AutoShape 68"/>
            <p:cNvSpPr>
              <a:spLocks noChangeArrowheads="1"/>
            </p:cNvSpPr>
            <p:nvPr/>
          </p:nvSpPr>
          <p:spPr bwMode="auto">
            <a:xfrm>
              <a:off x="4830" y="2568"/>
              <a:ext cx="499" cy="501"/>
            </a:xfrm>
            <a:prstGeom prst="rtTriangl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Line 69"/>
            <p:cNvSpPr>
              <a:spLocks noChangeShapeType="1"/>
            </p:cNvSpPr>
            <p:nvPr/>
          </p:nvSpPr>
          <p:spPr bwMode="auto">
            <a:xfrm flipH="1">
              <a:off x="5218" y="3001"/>
              <a:ext cx="27" cy="68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70"/>
            <p:cNvSpPr txBox="1">
              <a:spLocks noChangeArrowheads="1"/>
            </p:cNvSpPr>
            <p:nvPr/>
          </p:nvSpPr>
          <p:spPr bwMode="auto">
            <a:xfrm>
              <a:off x="4921" y="2840"/>
              <a:ext cx="216" cy="2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71"/>
          <p:cNvGrpSpPr/>
          <p:nvPr/>
        </p:nvGrpSpPr>
        <p:grpSpPr bwMode="auto">
          <a:xfrm>
            <a:off x="5487229" y="3083613"/>
            <a:ext cx="900112" cy="883186"/>
            <a:chOff x="4286" y="2568"/>
            <a:chExt cx="544" cy="49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4" name="AutoShape 72"/>
            <p:cNvSpPr>
              <a:spLocks noChangeArrowheads="1"/>
            </p:cNvSpPr>
            <p:nvPr/>
          </p:nvSpPr>
          <p:spPr bwMode="auto">
            <a:xfrm flipH="1">
              <a:off x="4286" y="2568"/>
              <a:ext cx="544" cy="485"/>
            </a:xfrm>
            <a:prstGeom prst="rtTriangle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73"/>
            <p:cNvSpPr>
              <a:spLocks noChangeShapeType="1"/>
            </p:cNvSpPr>
            <p:nvPr/>
          </p:nvSpPr>
          <p:spPr bwMode="auto">
            <a:xfrm>
              <a:off x="4377" y="2987"/>
              <a:ext cx="30" cy="6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74"/>
            <p:cNvSpPr txBox="1">
              <a:spLocks noChangeArrowheads="1"/>
            </p:cNvSpPr>
            <p:nvPr/>
          </p:nvSpPr>
          <p:spPr bwMode="auto">
            <a:xfrm flipH="1">
              <a:off x="4436" y="2840"/>
              <a:ext cx="170" cy="22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4441473" y="4182639"/>
            <a:ext cx="2214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3141839" y="4879202"/>
            <a:ext cx="2355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∠1+∠2+∠3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5325958" y="4879202"/>
            <a:ext cx="4845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Box 31"/>
          <p:cNvSpPr txBox="1">
            <a:spLocks noChangeArrowheads="1"/>
          </p:cNvSpPr>
          <p:nvPr/>
        </p:nvSpPr>
        <p:spPr bwMode="auto">
          <a:xfrm>
            <a:off x="5675626" y="4879202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平角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2"/>
          <p:cNvSpPr txBox="1">
            <a:spLocks noChangeArrowheads="1"/>
          </p:cNvSpPr>
          <p:nvPr/>
        </p:nvSpPr>
        <p:spPr bwMode="auto">
          <a:xfrm>
            <a:off x="6551154" y="4879202"/>
            <a:ext cx="13646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=180°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AutoShape 27"/>
          <p:cNvSpPr>
            <a:spLocks noChangeArrowheads="1"/>
          </p:cNvSpPr>
          <p:nvPr/>
        </p:nvSpPr>
        <p:spPr bwMode="auto">
          <a:xfrm>
            <a:off x="3401695" y="5703570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61" grpId="0"/>
      <p:bldP spid="67" grpId="0"/>
      <p:bldP spid="68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" name="矩形"/>
          <p:cNvSpPr/>
          <p:nvPr/>
        </p:nvSpPr>
        <p:spPr>
          <a:xfrm>
            <a:off x="1351960" y="2301462"/>
            <a:ext cx="145415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方法四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"/>
          <p:cNvSpPr/>
          <p:nvPr/>
        </p:nvSpPr>
        <p:spPr>
          <a:xfrm>
            <a:off x="393700" y="1420495"/>
            <a:ext cx="1219073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把一个长方形沿对角线分成两个三角形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549968" y="2512219"/>
            <a:ext cx="4175125" cy="2447925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548380" y="2533015"/>
            <a:ext cx="4184650" cy="2433955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>
            <a:off x="3541395" y="2553335"/>
            <a:ext cx="4171315" cy="24066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 flipV="1">
            <a:off x="3561715" y="2533015"/>
            <a:ext cx="4171315" cy="2406650"/>
          </a:xfrm>
          <a:prstGeom prst="rt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3797" name="Group 5"/>
          <p:cNvGrpSpPr/>
          <p:nvPr/>
        </p:nvGrpSpPr>
        <p:grpSpPr bwMode="auto">
          <a:xfrm>
            <a:off x="3561715" y="2523490"/>
            <a:ext cx="144463" cy="142875"/>
            <a:chOff x="0" y="0"/>
            <a:chExt cx="91" cy="90"/>
          </a:xfrm>
        </p:grpSpPr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799" name="Line 7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03" name="Group 11"/>
          <p:cNvGrpSpPr/>
          <p:nvPr/>
        </p:nvGrpSpPr>
        <p:grpSpPr bwMode="auto">
          <a:xfrm rot="-5400000">
            <a:off x="3537110" y="4815046"/>
            <a:ext cx="144462" cy="142875"/>
            <a:chOff x="0" y="0"/>
            <a:chExt cx="91" cy="90"/>
          </a:xfrm>
        </p:grpSpPr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05" name="Line 13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09" name="Group 17"/>
          <p:cNvGrpSpPr/>
          <p:nvPr/>
        </p:nvGrpSpPr>
        <p:grpSpPr bwMode="auto">
          <a:xfrm rot="5400000" flipH="1">
            <a:off x="7581742" y="4814411"/>
            <a:ext cx="144462" cy="142875"/>
            <a:chOff x="0" y="0"/>
            <a:chExt cx="91" cy="90"/>
          </a:xfrm>
        </p:grpSpPr>
        <p:sp>
          <p:nvSpPr>
            <p:cNvPr id="33810" name="Line 18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11" name="Line 19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18" name="Group 26"/>
          <p:cNvGrpSpPr/>
          <p:nvPr/>
        </p:nvGrpSpPr>
        <p:grpSpPr bwMode="auto">
          <a:xfrm flipH="1">
            <a:off x="7567930" y="2523490"/>
            <a:ext cx="144463" cy="142875"/>
            <a:chOff x="0" y="0"/>
            <a:chExt cx="91" cy="90"/>
          </a:xfrm>
        </p:grpSpPr>
        <p:sp>
          <p:nvSpPr>
            <p:cNvPr id="33819" name="Line 27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3264535" y="5491480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0963" grpId="0" bldLvl="0" animBg="1"/>
      <p:bldP spid="40963" grpId="1" animBg="1"/>
      <p:bldP spid="8" grpId="0" animBg="1"/>
      <p:bldP spid="8" grpId="1" animBg="1"/>
      <p:bldP spid="9" grpId="0" bldLvl="0" animBg="1"/>
      <p:bldP spid="9" grpId="1" animBg="1"/>
      <p:bldP spid="10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5009022" y="68187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0048" y="1472862"/>
            <a:ext cx="3091639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选一选。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2765" y="2389505"/>
            <a:ext cx="9770745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一个等腰三角形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顶角是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100°,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一个底角是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2765" y="4214495"/>
            <a:ext cx="11315065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一个三角形中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有一个角是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65°,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另外的两个角可能是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2608" y="3306759"/>
            <a:ext cx="260857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A.140°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32524" y="3301996"/>
            <a:ext cx="2239484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B.40°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77691" y="3302120"/>
            <a:ext cx="2253056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C.55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72231" y="5274627"/>
            <a:ext cx="5002202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A.95°,20°	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32542" y="5274403"/>
            <a:ext cx="373754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B.45°,80°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77542" y="5274150"/>
            <a:ext cx="2861198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C.65°,60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03913" y="2389747"/>
            <a:ext cx="741428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394957" y="4214227"/>
            <a:ext cx="784850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1.完成教材第67页“做一做”。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矩形 8"/>
          <p:cNvSpPr/>
          <p:nvPr/>
        </p:nvSpPr>
        <p:spPr>
          <a:xfrm flipH="1">
            <a:off x="674370" y="2037080"/>
            <a:ext cx="970216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在右图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1=140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∠3=25°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。求∠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的度数。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0044" y="4572785"/>
            <a:ext cx="1364615" cy="70675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∠</a:t>
            </a:r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2= 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3543" y="4572785"/>
            <a:ext cx="4002405" cy="70675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180°-140°-25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°=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5699" y="4572785"/>
            <a:ext cx="985520" cy="70675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15°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285" y="3124835"/>
            <a:ext cx="5801360" cy="114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1.完成教材第67页“做一做”。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7" name="矩形 26"/>
          <p:cNvSpPr/>
          <p:nvPr/>
        </p:nvSpPr>
        <p:spPr>
          <a:xfrm flipH="1">
            <a:off x="332105" y="1751965"/>
            <a:ext cx="11387455" cy="15684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把下面这个三角形沿虚线剪成两个小三角形，每个小三角形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的内角和是多少度？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64727" y="5399201"/>
            <a:ext cx="11734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180°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410" y="3503930"/>
            <a:ext cx="6495415" cy="194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2.完成教材第69页“练习十六”第1,3题。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 flipH="1">
            <a:off x="576386" y="1944038"/>
            <a:ext cx="7632849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算出下面各个未知角的度数。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68" y="2802652"/>
            <a:ext cx="88106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161331" y="4701192"/>
            <a:ext cx="269875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°-65°-37°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60079" y="4701192"/>
            <a:ext cx="112649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=78°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40696" y="5347597"/>
            <a:ext cx="164274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90°-30°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74782" y="5347560"/>
            <a:ext cx="112649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=60°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97311" y="4701187"/>
            <a:ext cx="269875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°-25°-20°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17344" y="4701187"/>
            <a:ext cx="136461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=135°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2.完成教材第69页“练习十六”第1,3题。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281940" y="1852295"/>
            <a:ext cx="11843385" cy="156845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爸爸给小红买了一个等腰三角形的风筝。它的一个底角是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70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°，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它的顶角是多少度？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423795" y="3910965"/>
            <a:ext cx="61976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180°-70°×2=40°</a:t>
            </a:r>
            <a:endParaRPr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11" name="图片 10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3540" y="3237865"/>
            <a:ext cx="3909060" cy="2755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 bwMode="auto">
          <a:xfrm>
            <a:off x="1831188" y="4927439"/>
            <a:ext cx="53351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答：它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的顶角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40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度。</a:t>
            </a:r>
            <a:endParaRPr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6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10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65400" y="2213610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三角形的内角和是180°。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20482"/>
          <p:cNvSpPr txBox="1"/>
          <p:nvPr/>
        </p:nvSpPr>
        <p:spPr>
          <a:xfrm>
            <a:off x="2565400" y="3089910"/>
            <a:ext cx="5433060" cy="9772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求三角形内角和度数时,可以采用拼剪和折拼的转化方法。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482"/>
          <p:cNvSpPr txBox="1"/>
          <p:nvPr/>
        </p:nvSpPr>
        <p:spPr>
          <a:xfrm>
            <a:off x="2565400" y="4408805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先猜想,再验证的数学方法。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6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 rot="588792">
            <a:off x="8291195" y="5329555"/>
            <a:ext cx="298640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20000"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三角形的内角和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8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教材第69页第2题。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0" name="TextBox 14"/>
          <p:cNvSpPr txBox="1"/>
          <p:nvPr/>
        </p:nvSpPr>
        <p:spPr>
          <a:xfrm>
            <a:off x="321310" y="1367790"/>
            <a:ext cx="8497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小游戏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猜一猜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藏在信封后面的是什么三角形。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1795202" y="4478825"/>
            <a:ext cx="252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321A8A"/>
              </a:clrFrom>
              <a:clrTo>
                <a:srgbClr val="321A8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18" y="2015768"/>
            <a:ext cx="8607033" cy="2163712"/>
          </a:xfrm>
          <a:prstGeom prst="rect">
            <a:avLst/>
          </a:prstGeom>
        </p:spPr>
      </p:pic>
      <p:sp>
        <p:nvSpPr>
          <p:cNvPr id="4" name="TextBox 14"/>
          <p:cNvSpPr txBox="1"/>
          <p:nvPr/>
        </p:nvSpPr>
        <p:spPr>
          <a:xfrm>
            <a:off x="4745246" y="4478825"/>
            <a:ext cx="252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钝角三角形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7854040" y="4478824"/>
            <a:ext cx="252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锐角三角形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7854040" y="5190659"/>
            <a:ext cx="252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直角三角形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7854040" y="5902494"/>
            <a:ext cx="252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钝角三角形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4" grpId="0"/>
      <p:bldP spid="5" grpId="0"/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Line 7"/>
          <p:cNvSpPr>
            <a:spLocks noChangeShapeType="1"/>
          </p:cNvSpPr>
          <p:nvPr/>
        </p:nvSpPr>
        <p:spPr bwMode="auto">
          <a:xfrm flipH="1">
            <a:off x="5026598" y="2606036"/>
            <a:ext cx="864394" cy="210621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5890992" y="2606036"/>
            <a:ext cx="2159794" cy="215979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5033742" y="4712697"/>
            <a:ext cx="3020616" cy="5357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8" name="Arc 10"/>
          <p:cNvSpPr/>
          <p:nvPr/>
        </p:nvSpPr>
        <p:spPr bwMode="auto">
          <a:xfrm>
            <a:off x="5192095" y="4388402"/>
            <a:ext cx="177701" cy="323850"/>
          </a:xfrm>
          <a:custGeom>
            <a:avLst/>
            <a:gdLst>
              <a:gd name="T0" fmla="*/ 0 w 21600"/>
              <a:gd name="T1" fmla="*/ 0 h 21600"/>
              <a:gd name="T2" fmla="*/ 215900 w 21600"/>
              <a:gd name="T3" fmla="*/ 431800 h 21600"/>
              <a:gd name="T4" fmla="*/ 0 w 21600"/>
              <a:gd name="T5" fmla="*/ 4318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zh-CN" sz="135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rc 11"/>
          <p:cNvSpPr/>
          <p:nvPr/>
        </p:nvSpPr>
        <p:spPr bwMode="auto">
          <a:xfrm rot="18196009" flipH="1" flipV="1">
            <a:off x="5834505" y="2756675"/>
            <a:ext cx="212987" cy="211620"/>
          </a:xfrm>
          <a:custGeom>
            <a:avLst/>
            <a:gdLst>
              <a:gd name="T0" fmla="*/ 0 w 21600"/>
              <a:gd name="T1" fmla="*/ 0 h 21600"/>
              <a:gd name="T2" fmla="*/ 431800 w 21600"/>
              <a:gd name="T3" fmla="*/ 217487 h 21600"/>
              <a:gd name="T4" fmla="*/ 0 w 21600"/>
              <a:gd name="T5" fmla="*/ 21748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zh-CN" sz="1350">
              <a:solidFill>
                <a:srgbClr val="FF66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0" name="Arc 12"/>
          <p:cNvSpPr/>
          <p:nvPr/>
        </p:nvSpPr>
        <p:spPr bwMode="auto">
          <a:xfrm rot="4468542" flipH="1" flipV="1">
            <a:off x="7401680" y="4428503"/>
            <a:ext cx="301403" cy="252705"/>
          </a:xfrm>
          <a:custGeom>
            <a:avLst/>
            <a:gdLst>
              <a:gd name="T0" fmla="*/ 0 w 21600"/>
              <a:gd name="T1" fmla="*/ 0 h 21600"/>
              <a:gd name="T2" fmla="*/ 215900 w 21600"/>
              <a:gd name="T3" fmla="*/ 504825 h 21600"/>
              <a:gd name="T4" fmla="*/ 0 w 21600"/>
              <a:gd name="T5" fmla="*/ 5048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zh-CN" sz="1350">
              <a:solidFill>
                <a:srgbClr val="FF66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65705" y="1386840"/>
            <a:ext cx="7131050" cy="1814830"/>
            <a:chOff x="3883" y="2184"/>
            <a:chExt cx="11230" cy="2858"/>
          </a:xfrm>
        </p:grpSpPr>
        <p:sp>
          <p:nvSpPr>
            <p:cNvPr id="12" name="圆角矩形标注 11"/>
            <p:cNvSpPr/>
            <p:nvPr/>
          </p:nvSpPr>
          <p:spPr>
            <a:xfrm>
              <a:off x="3883" y="2527"/>
              <a:ext cx="8124" cy="732"/>
            </a:xfrm>
            <a:prstGeom prst="wedgeRoundRectCallout">
              <a:avLst>
                <a:gd name="adj1" fmla="val 57623"/>
                <a:gd name="adj2" fmla="val -9305"/>
                <a:gd name="adj3" fmla="val 16667"/>
              </a:avLst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说一说三角形有几个内角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?</a:t>
              </a:r>
              <a:endPara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3" name="图片 12" descr="小粉人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07" y="2184"/>
              <a:ext cx="3107" cy="2858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1096645" y="4921885"/>
            <a:ext cx="5766435" cy="1554480"/>
            <a:chOff x="1727" y="7751"/>
            <a:chExt cx="9081" cy="2448"/>
          </a:xfrm>
        </p:grpSpPr>
        <p:sp>
          <p:nvSpPr>
            <p:cNvPr id="19" name="圆角矩形标注 18"/>
            <p:cNvSpPr/>
            <p:nvPr/>
          </p:nvSpPr>
          <p:spPr>
            <a:xfrm>
              <a:off x="4752" y="8481"/>
              <a:ext cx="6056" cy="989"/>
            </a:xfrm>
            <a:prstGeom prst="wedgeRoundRectCallout">
              <a:avLst>
                <a:gd name="adj1" fmla="val -60494"/>
                <a:gd name="adj2" fmla="val -31827"/>
                <a:gd name="adj3" fmla="val 16667"/>
              </a:avLst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三角形有</a:t>
              </a:r>
              <a:r>
                <a: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个内角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endPara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22" name="图片 21" descr="小绿人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727" y="7751"/>
              <a:ext cx="2574" cy="24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8" grpId="0" animBg="1" autoUpdateAnimBg="0"/>
      <p:bldP spid="9" grpId="0" animBg="1" autoUpdateAnimBg="0"/>
      <p:bldP spid="10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1488440" y="1379855"/>
            <a:ext cx="9052560" cy="1814830"/>
            <a:chOff x="858" y="2119"/>
            <a:chExt cx="14256" cy="2858"/>
          </a:xfrm>
        </p:grpSpPr>
        <p:sp>
          <p:nvSpPr>
            <p:cNvPr id="12" name="圆角矩形标注 11"/>
            <p:cNvSpPr/>
            <p:nvPr/>
          </p:nvSpPr>
          <p:spPr>
            <a:xfrm>
              <a:off x="858" y="2185"/>
              <a:ext cx="11149" cy="1074"/>
            </a:xfrm>
            <a:prstGeom prst="wedgeRoundRectCallout">
              <a:avLst>
                <a:gd name="adj1" fmla="val 53758"/>
                <a:gd name="adj2" fmla="val 35754"/>
                <a:gd name="adj3" fmla="val 16667"/>
              </a:avLst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你知道三角形的内角和指的是什么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吗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?</a:t>
              </a:r>
              <a:endPara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3" name="图片 12" descr="小粉人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07" y="2119"/>
              <a:ext cx="3107" cy="2858"/>
            </a:xfrm>
            <a:prstGeom prst="rect">
              <a:avLst/>
            </a:prstGeom>
          </p:spPr>
        </p:pic>
      </p:grpSp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4596068" y="2428236"/>
            <a:ext cx="864394" cy="210621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5460462" y="2428236"/>
            <a:ext cx="2159794" cy="215979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603212" y="4534897"/>
            <a:ext cx="3020616" cy="5357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0" name="Arc 10"/>
          <p:cNvSpPr/>
          <p:nvPr/>
        </p:nvSpPr>
        <p:spPr bwMode="auto">
          <a:xfrm>
            <a:off x="4761565" y="4210602"/>
            <a:ext cx="177701" cy="323850"/>
          </a:xfrm>
          <a:custGeom>
            <a:avLst/>
            <a:gdLst>
              <a:gd name="T0" fmla="*/ 0 w 21600"/>
              <a:gd name="T1" fmla="*/ 0 h 21600"/>
              <a:gd name="T2" fmla="*/ 215900 w 21600"/>
              <a:gd name="T3" fmla="*/ 431800 h 21600"/>
              <a:gd name="T4" fmla="*/ 0 w 21600"/>
              <a:gd name="T5" fmla="*/ 4318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zh-CN" sz="135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rc 11"/>
          <p:cNvSpPr/>
          <p:nvPr/>
        </p:nvSpPr>
        <p:spPr bwMode="auto">
          <a:xfrm rot="18196009" flipH="1" flipV="1">
            <a:off x="5403975" y="2578875"/>
            <a:ext cx="212987" cy="211620"/>
          </a:xfrm>
          <a:custGeom>
            <a:avLst/>
            <a:gdLst>
              <a:gd name="T0" fmla="*/ 0 w 21600"/>
              <a:gd name="T1" fmla="*/ 0 h 21600"/>
              <a:gd name="T2" fmla="*/ 431800 w 21600"/>
              <a:gd name="T3" fmla="*/ 217487 h 21600"/>
              <a:gd name="T4" fmla="*/ 0 w 21600"/>
              <a:gd name="T5" fmla="*/ 21748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zh-CN" sz="1350">
              <a:solidFill>
                <a:srgbClr val="FF66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9" name="Arc 12"/>
          <p:cNvSpPr/>
          <p:nvPr/>
        </p:nvSpPr>
        <p:spPr bwMode="auto">
          <a:xfrm rot="4468542" flipH="1" flipV="1">
            <a:off x="6971150" y="4250703"/>
            <a:ext cx="301403" cy="252705"/>
          </a:xfrm>
          <a:custGeom>
            <a:avLst/>
            <a:gdLst>
              <a:gd name="T0" fmla="*/ 0 w 21600"/>
              <a:gd name="T1" fmla="*/ 0 h 21600"/>
              <a:gd name="T2" fmla="*/ 215900 w 21600"/>
              <a:gd name="T3" fmla="*/ 504825 h 21600"/>
              <a:gd name="T4" fmla="*/ 0 w 21600"/>
              <a:gd name="T5" fmla="*/ 5048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zh-CN" sz="1350">
              <a:solidFill>
                <a:srgbClr val="FF66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41145" y="4675505"/>
            <a:ext cx="10026015" cy="1555115"/>
            <a:chOff x="1727" y="7751"/>
            <a:chExt cx="15789" cy="2449"/>
          </a:xfrm>
        </p:grpSpPr>
        <p:sp>
          <p:nvSpPr>
            <p:cNvPr id="20" name="圆角矩形标注 19"/>
            <p:cNvSpPr/>
            <p:nvPr/>
          </p:nvSpPr>
          <p:spPr>
            <a:xfrm>
              <a:off x="4752" y="8481"/>
              <a:ext cx="12764" cy="989"/>
            </a:xfrm>
            <a:prstGeom prst="wedgeRoundRectCallout">
              <a:avLst>
                <a:gd name="adj1" fmla="val -54081"/>
                <a:gd name="adj2" fmla="val -20980"/>
                <a:gd name="adj3" fmla="val 16667"/>
              </a:avLst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>
                <a:lnSpc>
                  <a:spcPct val="100000"/>
                </a:lnSpc>
              </a:pPr>
              <a:r>
                <a:rPr lang="zh-CN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三角形的内角和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</a:t>
              </a:r>
              <a:r>
                <a:rPr lang="zh-CN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三个内角度数相加的和。</a:t>
              </a:r>
              <a:endPara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22" name="图片 21" descr="小绿人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727" y="7751"/>
              <a:ext cx="2574" cy="24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" name="Picture 61" descr="0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09103">
            <a:off x="3665389" y="2800731"/>
            <a:ext cx="3430475" cy="166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889225" y="3037162"/>
            <a:ext cx="2892179" cy="1538086"/>
            <a:chOff x="4024008" y="3307221"/>
            <a:chExt cx="3856239" cy="2050781"/>
          </a:xfrm>
        </p:grpSpPr>
        <p:grpSp>
          <p:nvGrpSpPr>
            <p:cNvPr id="13" name="组合 12"/>
            <p:cNvGrpSpPr/>
            <p:nvPr/>
          </p:nvGrpSpPr>
          <p:grpSpPr>
            <a:xfrm>
              <a:off x="4024008" y="3307221"/>
              <a:ext cx="3856239" cy="2050781"/>
              <a:chOff x="3695762" y="3072760"/>
              <a:chExt cx="3856239" cy="2050781"/>
            </a:xfrm>
          </p:grpSpPr>
          <p:sp>
            <p:nvSpPr>
              <p:cNvPr id="14" name="Line 7"/>
              <p:cNvSpPr>
                <a:spLocks noChangeShapeType="1"/>
              </p:cNvSpPr>
              <p:nvPr/>
            </p:nvSpPr>
            <p:spPr bwMode="auto">
              <a:xfrm flipH="1">
                <a:off x="3695762" y="3072760"/>
                <a:ext cx="1265839" cy="2039669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Line 8"/>
              <p:cNvSpPr>
                <a:spLocks noChangeShapeType="1"/>
              </p:cNvSpPr>
              <p:nvPr/>
            </p:nvSpPr>
            <p:spPr bwMode="auto">
              <a:xfrm>
                <a:off x="4944511" y="3081307"/>
                <a:ext cx="2602728" cy="2035234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Line 9"/>
              <p:cNvSpPr>
                <a:spLocks noChangeShapeType="1"/>
              </p:cNvSpPr>
              <p:nvPr/>
            </p:nvSpPr>
            <p:spPr bwMode="auto">
              <a:xfrm flipV="1">
                <a:off x="3705290" y="5111778"/>
                <a:ext cx="3846711" cy="11763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Arc 10"/>
              <p:cNvSpPr/>
              <p:nvPr/>
            </p:nvSpPr>
            <p:spPr bwMode="auto">
              <a:xfrm>
                <a:off x="3927560" y="4764828"/>
                <a:ext cx="147904" cy="347601"/>
              </a:xfrm>
              <a:custGeom>
                <a:avLst/>
                <a:gdLst>
                  <a:gd name="T0" fmla="*/ 0 w 21600"/>
                  <a:gd name="T1" fmla="*/ 0 h 21600"/>
                  <a:gd name="T2" fmla="*/ 215900 w 21600"/>
                  <a:gd name="T3" fmla="*/ 431800 h 21600"/>
                  <a:gd name="T4" fmla="*/ 0 w 21600"/>
                  <a:gd name="T5" fmla="*/ 43180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rgbClr val="FF66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FF66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Arc 11"/>
              <p:cNvSpPr/>
              <p:nvPr/>
            </p:nvSpPr>
            <p:spPr bwMode="auto">
              <a:xfrm rot="18196009" flipH="1" flipV="1">
                <a:off x="4850812" y="3164874"/>
                <a:ext cx="283983" cy="282160"/>
              </a:xfrm>
              <a:custGeom>
                <a:avLst/>
                <a:gdLst>
                  <a:gd name="T0" fmla="*/ 0 w 21600"/>
                  <a:gd name="T1" fmla="*/ 0 h 21600"/>
                  <a:gd name="T2" fmla="*/ 431800 w 21600"/>
                  <a:gd name="T3" fmla="*/ 217487 h 21600"/>
                  <a:gd name="T4" fmla="*/ 0 w 21600"/>
                  <a:gd name="T5" fmla="*/ 217487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rgbClr val="FF66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FF66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Arc 12"/>
              <p:cNvSpPr/>
              <p:nvPr/>
            </p:nvSpPr>
            <p:spPr bwMode="auto">
              <a:xfrm rot="4468542" flipH="1" flipV="1">
                <a:off x="6913047" y="4847808"/>
                <a:ext cx="263565" cy="209761"/>
              </a:xfrm>
              <a:custGeom>
                <a:avLst/>
                <a:gdLst>
                  <a:gd name="T0" fmla="*/ 0 w 21600"/>
                  <a:gd name="T1" fmla="*/ 0 h 21600"/>
                  <a:gd name="T2" fmla="*/ 215900 w 21600"/>
                  <a:gd name="T3" fmla="*/ 504825 h 21600"/>
                  <a:gd name="T4" fmla="*/ 0 w 21600"/>
                  <a:gd name="T5" fmla="*/ 504825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rgbClr val="FF66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FF66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矩形"/>
            <p:cNvSpPr/>
            <p:nvPr/>
          </p:nvSpPr>
          <p:spPr>
            <a:xfrm>
              <a:off x="4407817" y="4866733"/>
              <a:ext cx="315044" cy="400109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none" lIns="68580" tIns="34290" rIns="68580" bIns="34290" anchor="t" anchorCtr="0">
              <a:spAutoFit/>
            </a:bodyPr>
            <a:lstStyle/>
            <a:p>
              <a:r>
                <a:rPr lang="en-US" altLang="zh-CN" sz="15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"/>
            <p:cNvSpPr/>
            <p:nvPr/>
          </p:nvSpPr>
          <p:spPr>
            <a:xfrm>
              <a:off x="5157108" y="3622224"/>
              <a:ext cx="315044" cy="400109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none" lIns="68580" tIns="34290" rIns="68580" bIns="34290" anchor="t" anchorCtr="0">
              <a:spAutoFit/>
            </a:bodyPr>
            <a:lstStyle/>
            <a:p>
              <a:r>
                <a:rPr lang="en-US" altLang="zh-CN" sz="15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"/>
            <p:cNvSpPr/>
            <p:nvPr/>
          </p:nvSpPr>
          <p:spPr>
            <a:xfrm>
              <a:off x="6942194" y="4952191"/>
              <a:ext cx="315044" cy="400109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none" lIns="68580" tIns="34290" rIns="68580" bIns="34290" anchor="t" anchorCtr="0">
              <a:spAutoFit/>
            </a:bodyPr>
            <a:lstStyle/>
            <a:p>
              <a:r>
                <a:rPr lang="en-US" altLang="zh-CN" sz="15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Picture 61" descr="0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501" y="2923363"/>
            <a:ext cx="3295887" cy="173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1" descr="0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251" y="2904789"/>
            <a:ext cx="3369992" cy="175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椭圆 25"/>
          <p:cNvSpPr/>
          <p:nvPr/>
        </p:nvSpPr>
        <p:spPr>
          <a:xfrm>
            <a:off x="5781471" y="3004565"/>
            <a:ext cx="57150" cy="62865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5850061" y="3060297"/>
            <a:ext cx="1266260" cy="99487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845322" y="4533089"/>
            <a:ext cx="57150" cy="62865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4867944" y="4571894"/>
            <a:ext cx="1531144" cy="11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5103212" y="3057904"/>
            <a:ext cx="721995" cy="115871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4886995" y="3319841"/>
            <a:ext cx="773906" cy="124777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43303" y="4528326"/>
            <a:ext cx="57150" cy="62865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9"/>
          <p:cNvSpPr>
            <a:spLocks noChangeShapeType="1"/>
          </p:cNvSpPr>
          <p:nvPr/>
        </p:nvSpPr>
        <p:spPr bwMode="auto">
          <a:xfrm flipV="1">
            <a:off x="6222876" y="4563559"/>
            <a:ext cx="1531144" cy="11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9"/>
          <p:cNvSpPr>
            <a:spLocks noChangeShapeType="1"/>
          </p:cNvSpPr>
          <p:nvPr/>
        </p:nvSpPr>
        <p:spPr bwMode="auto">
          <a:xfrm>
            <a:off x="6584826" y="3643692"/>
            <a:ext cx="1183481" cy="91986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"/>
          <p:cNvSpPr/>
          <p:nvPr/>
        </p:nvSpPr>
        <p:spPr>
          <a:xfrm>
            <a:off x="2959870" y="4986485"/>
            <a:ext cx="644271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1+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2+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3=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84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+58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+38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=180°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矩形"/>
          <p:cNvSpPr/>
          <p:nvPr/>
        </p:nvSpPr>
        <p:spPr>
          <a:xfrm>
            <a:off x="1351960" y="2301462"/>
            <a:ext cx="145415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"/>
          <p:cNvSpPr/>
          <p:nvPr/>
        </p:nvSpPr>
        <p:spPr>
          <a:xfrm>
            <a:off x="3006037" y="2306075"/>
            <a:ext cx="1419860" cy="499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1=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84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"/>
          <p:cNvSpPr/>
          <p:nvPr/>
        </p:nvSpPr>
        <p:spPr>
          <a:xfrm>
            <a:off x="4914366" y="2288395"/>
            <a:ext cx="1419860" cy="499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2=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58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矩形"/>
          <p:cNvSpPr/>
          <p:nvPr/>
        </p:nvSpPr>
        <p:spPr>
          <a:xfrm>
            <a:off x="6702954" y="2295825"/>
            <a:ext cx="1419860" cy="499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3=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3532505" y="5808980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"/>
          <p:cNvSpPr/>
          <p:nvPr/>
        </p:nvSpPr>
        <p:spPr>
          <a:xfrm>
            <a:off x="590550" y="1420495"/>
            <a:ext cx="1219073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量一量，三角形三个内角分别是多少？内角和是多少？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35" grpId="0"/>
      <p:bldP spid="36" grpId="0"/>
      <p:bldP spid="37" grpId="0"/>
      <p:bldP spid="38" grpId="0"/>
      <p:bldP spid="39" grpId="0"/>
      <p:bldP spid="40" grpId="0" bldLvl="0" animBg="1" autoUpdateAnimBg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" name="矩形"/>
          <p:cNvSpPr/>
          <p:nvPr/>
        </p:nvSpPr>
        <p:spPr>
          <a:xfrm>
            <a:off x="1351960" y="2301462"/>
            <a:ext cx="145415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方法二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"/>
          <p:cNvSpPr/>
          <p:nvPr/>
        </p:nvSpPr>
        <p:spPr>
          <a:xfrm>
            <a:off x="393700" y="1420495"/>
            <a:ext cx="1219073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剪一剪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，拼一拼，把三个角剪下来,然后拼成了一个平角。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Group 16"/>
          <p:cNvGrpSpPr/>
          <p:nvPr/>
        </p:nvGrpSpPr>
        <p:grpSpPr bwMode="auto">
          <a:xfrm>
            <a:off x="7623637" y="2698957"/>
            <a:ext cx="1835944" cy="1815703"/>
            <a:chOff x="0" y="0"/>
            <a:chExt cx="1587" cy="1570"/>
          </a:xfrm>
        </p:grpSpPr>
        <p:pic>
          <p:nvPicPr>
            <p:cNvPr id="8" name="Picture 17" descr="你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87" cy="15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/>
            <p:cNvSpPr txBox="1">
              <a:spLocks noChangeArrowheads="1"/>
            </p:cNvSpPr>
            <p:nvPr/>
          </p:nvSpPr>
          <p:spPr bwMode="auto">
            <a:xfrm>
              <a:off x="495" y="953"/>
              <a:ext cx="269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zh-CN" sz="27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zh-CN" sz="27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2"/>
          <p:cNvGrpSpPr/>
          <p:nvPr/>
        </p:nvGrpSpPr>
        <p:grpSpPr bwMode="auto">
          <a:xfrm>
            <a:off x="2595894" y="2414397"/>
            <a:ext cx="3024188" cy="2059781"/>
            <a:chOff x="0" y="0"/>
            <a:chExt cx="2540" cy="1730"/>
          </a:xfrm>
        </p:grpSpPr>
        <p:sp>
          <p:nvSpPr>
            <p:cNvPr id="42" name="未知"/>
            <p:cNvSpPr/>
            <p:nvPr/>
          </p:nvSpPr>
          <p:spPr bwMode="auto">
            <a:xfrm>
              <a:off x="0" y="0"/>
              <a:ext cx="2540" cy="1724"/>
            </a:xfrm>
            <a:custGeom>
              <a:avLst/>
              <a:gdLst>
                <a:gd name="T0" fmla="*/ 1679 w 2540"/>
                <a:gd name="T1" fmla="*/ 0 h 1724"/>
                <a:gd name="T2" fmla="*/ 0 w 2540"/>
                <a:gd name="T3" fmla="*/ 1724 h 1724"/>
                <a:gd name="T4" fmla="*/ 2540 w 2540"/>
                <a:gd name="T5" fmla="*/ 1724 h 1724"/>
                <a:gd name="T6" fmla="*/ 1679 w 2540"/>
                <a:gd name="T7" fmla="*/ 0 h 17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40"/>
                <a:gd name="T13" fmla="*/ 0 h 1724"/>
                <a:gd name="T14" fmla="*/ 2540 w 2540"/>
                <a:gd name="T15" fmla="*/ 1724 h 17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40" h="1724">
                  <a:moveTo>
                    <a:pt x="1679" y="0"/>
                  </a:moveTo>
                  <a:lnTo>
                    <a:pt x="0" y="1724"/>
                  </a:lnTo>
                  <a:lnTo>
                    <a:pt x="2540" y="172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Group 4"/>
            <p:cNvGrpSpPr/>
            <p:nvPr/>
          </p:nvGrpSpPr>
          <p:grpSpPr bwMode="auto">
            <a:xfrm>
              <a:off x="0" y="0"/>
              <a:ext cx="2540" cy="1730"/>
              <a:chOff x="0" y="0"/>
              <a:chExt cx="2997" cy="2041"/>
            </a:xfrm>
          </p:grpSpPr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>
                <a:off x="0" y="2028"/>
                <a:ext cx="2997" cy="0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Line 6"/>
              <p:cNvSpPr>
                <a:spLocks noChangeShapeType="1"/>
              </p:cNvSpPr>
              <p:nvPr/>
            </p:nvSpPr>
            <p:spPr bwMode="auto">
              <a:xfrm flipV="1">
                <a:off x="2" y="0"/>
                <a:ext cx="2009" cy="204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1998" y="0"/>
                <a:ext cx="998" cy="204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67500" tIns="35100" rIns="67500" bIns="35100" anchor="ctr"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7" name="未知"/>
          <p:cNvSpPr/>
          <p:nvPr/>
        </p:nvSpPr>
        <p:spPr bwMode="auto">
          <a:xfrm>
            <a:off x="3515057" y="3588353"/>
            <a:ext cx="809625" cy="864394"/>
          </a:xfrm>
          <a:custGeom>
            <a:avLst/>
            <a:gdLst>
              <a:gd name="T0" fmla="*/ 0 w 684"/>
              <a:gd name="T1" fmla="*/ 0 h 780"/>
              <a:gd name="T2" fmla="*/ 156 w 684"/>
              <a:gd name="T3" fmla="*/ 120 h 780"/>
              <a:gd name="T4" fmla="*/ 216 w 684"/>
              <a:gd name="T5" fmla="*/ 216 h 780"/>
              <a:gd name="T6" fmla="*/ 324 w 684"/>
              <a:gd name="T7" fmla="*/ 240 h 780"/>
              <a:gd name="T8" fmla="*/ 420 w 684"/>
              <a:gd name="T9" fmla="*/ 468 h 780"/>
              <a:gd name="T10" fmla="*/ 528 w 684"/>
              <a:gd name="T11" fmla="*/ 540 h 780"/>
              <a:gd name="T12" fmla="*/ 564 w 684"/>
              <a:gd name="T13" fmla="*/ 588 h 780"/>
              <a:gd name="T14" fmla="*/ 636 w 684"/>
              <a:gd name="T15" fmla="*/ 636 h 780"/>
              <a:gd name="T16" fmla="*/ 684 w 684"/>
              <a:gd name="T17" fmla="*/ 780 h 7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4"/>
              <a:gd name="T28" fmla="*/ 0 h 780"/>
              <a:gd name="T29" fmla="*/ 684 w 684"/>
              <a:gd name="T30" fmla="*/ 780 h 7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4" h="780">
                <a:moveTo>
                  <a:pt x="0" y="0"/>
                </a:moveTo>
                <a:cubicBezTo>
                  <a:pt x="71" y="18"/>
                  <a:pt x="112" y="61"/>
                  <a:pt x="156" y="120"/>
                </a:cubicBezTo>
                <a:cubicBezTo>
                  <a:pt x="175" y="146"/>
                  <a:pt x="184" y="198"/>
                  <a:pt x="216" y="216"/>
                </a:cubicBezTo>
                <a:cubicBezTo>
                  <a:pt x="248" y="234"/>
                  <a:pt x="289" y="228"/>
                  <a:pt x="324" y="240"/>
                </a:cubicBezTo>
                <a:cubicBezTo>
                  <a:pt x="381" y="325"/>
                  <a:pt x="333" y="398"/>
                  <a:pt x="420" y="468"/>
                </a:cubicBezTo>
                <a:cubicBezTo>
                  <a:pt x="420" y="468"/>
                  <a:pt x="510" y="528"/>
                  <a:pt x="528" y="540"/>
                </a:cubicBezTo>
                <a:cubicBezTo>
                  <a:pt x="545" y="551"/>
                  <a:pt x="549" y="575"/>
                  <a:pt x="564" y="588"/>
                </a:cubicBezTo>
                <a:cubicBezTo>
                  <a:pt x="586" y="607"/>
                  <a:pt x="636" y="636"/>
                  <a:pt x="636" y="636"/>
                </a:cubicBezTo>
                <a:cubicBezTo>
                  <a:pt x="657" y="698"/>
                  <a:pt x="615" y="780"/>
                  <a:pt x="684" y="78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未知"/>
          <p:cNvSpPr/>
          <p:nvPr/>
        </p:nvSpPr>
        <p:spPr bwMode="auto">
          <a:xfrm rot="21478896">
            <a:off x="4054409" y="3588353"/>
            <a:ext cx="1133475" cy="538163"/>
          </a:xfrm>
          <a:custGeom>
            <a:avLst/>
            <a:gdLst>
              <a:gd name="T0" fmla="*/ 0 w 900"/>
              <a:gd name="T1" fmla="*/ 480 h 486"/>
              <a:gd name="T2" fmla="*/ 348 w 900"/>
              <a:gd name="T3" fmla="*/ 468 h 486"/>
              <a:gd name="T4" fmla="*/ 408 w 900"/>
              <a:gd name="T5" fmla="*/ 384 h 486"/>
              <a:gd name="T6" fmla="*/ 504 w 900"/>
              <a:gd name="T7" fmla="*/ 312 h 486"/>
              <a:gd name="T8" fmla="*/ 552 w 900"/>
              <a:gd name="T9" fmla="*/ 192 h 486"/>
              <a:gd name="T10" fmla="*/ 624 w 900"/>
              <a:gd name="T11" fmla="*/ 144 h 486"/>
              <a:gd name="T12" fmla="*/ 696 w 900"/>
              <a:gd name="T13" fmla="*/ 84 h 486"/>
              <a:gd name="T14" fmla="*/ 804 w 900"/>
              <a:gd name="T15" fmla="*/ 48 h 486"/>
              <a:gd name="T16" fmla="*/ 900 w 900"/>
              <a:gd name="T17" fmla="*/ 0 h 4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0"/>
              <a:gd name="T28" fmla="*/ 0 h 486"/>
              <a:gd name="T29" fmla="*/ 900 w 900"/>
              <a:gd name="T30" fmla="*/ 486 h 4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0" h="486">
                <a:moveTo>
                  <a:pt x="0" y="480"/>
                </a:moveTo>
                <a:cubicBezTo>
                  <a:pt x="116" y="476"/>
                  <a:pt x="233" y="486"/>
                  <a:pt x="348" y="468"/>
                </a:cubicBezTo>
                <a:cubicBezTo>
                  <a:pt x="361" y="466"/>
                  <a:pt x="396" y="395"/>
                  <a:pt x="408" y="384"/>
                </a:cubicBezTo>
                <a:cubicBezTo>
                  <a:pt x="438" y="357"/>
                  <a:pt x="504" y="312"/>
                  <a:pt x="504" y="312"/>
                </a:cubicBezTo>
                <a:cubicBezTo>
                  <a:pt x="517" y="273"/>
                  <a:pt x="519" y="221"/>
                  <a:pt x="552" y="192"/>
                </a:cubicBezTo>
                <a:cubicBezTo>
                  <a:pt x="574" y="173"/>
                  <a:pt x="600" y="160"/>
                  <a:pt x="624" y="144"/>
                </a:cubicBezTo>
                <a:cubicBezTo>
                  <a:pt x="681" y="106"/>
                  <a:pt x="637" y="110"/>
                  <a:pt x="696" y="84"/>
                </a:cubicBezTo>
                <a:cubicBezTo>
                  <a:pt x="731" y="69"/>
                  <a:pt x="772" y="69"/>
                  <a:pt x="804" y="48"/>
                </a:cubicBezTo>
                <a:cubicBezTo>
                  <a:pt x="836" y="27"/>
                  <a:pt x="866" y="17"/>
                  <a:pt x="900" y="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Group 10"/>
          <p:cNvGrpSpPr/>
          <p:nvPr/>
        </p:nvGrpSpPr>
        <p:grpSpPr bwMode="auto">
          <a:xfrm>
            <a:off x="3414662" y="2393189"/>
            <a:ext cx="1890713" cy="1850231"/>
            <a:chOff x="0" y="0"/>
            <a:chExt cx="1588" cy="1570"/>
          </a:xfrm>
        </p:grpSpPr>
        <p:pic>
          <p:nvPicPr>
            <p:cNvPr id="50" name="Picture 11" descr="你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88" cy="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Text Box 12"/>
            <p:cNvSpPr txBox="1">
              <a:spLocks noChangeArrowheads="1"/>
            </p:cNvSpPr>
            <p:nvPr/>
          </p:nvSpPr>
          <p:spPr bwMode="auto">
            <a:xfrm>
              <a:off x="860" y="186"/>
              <a:ext cx="261" cy="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zh-CN" sz="27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zh-CN" sz="27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13"/>
          <p:cNvGrpSpPr/>
          <p:nvPr/>
        </p:nvGrpSpPr>
        <p:grpSpPr bwMode="auto">
          <a:xfrm>
            <a:off x="3999641" y="3481197"/>
            <a:ext cx="1674019" cy="1026319"/>
            <a:chOff x="0" y="0"/>
            <a:chExt cx="1406" cy="828"/>
          </a:xfrm>
        </p:grpSpPr>
        <p:pic>
          <p:nvPicPr>
            <p:cNvPr id="53" name="Picture 14" descr="脸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06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 Box 15"/>
            <p:cNvSpPr txBox="1">
              <a:spLocks noChangeArrowheads="1"/>
            </p:cNvSpPr>
            <p:nvPr/>
          </p:nvSpPr>
          <p:spPr bwMode="auto">
            <a:xfrm>
              <a:off x="907" y="379"/>
              <a:ext cx="261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zh-CN" sz="27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zh-CN" sz="27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Group 19"/>
          <p:cNvGrpSpPr/>
          <p:nvPr/>
        </p:nvGrpSpPr>
        <p:grpSpPr bwMode="auto">
          <a:xfrm>
            <a:off x="2548875" y="3335505"/>
            <a:ext cx="1835944" cy="1201341"/>
            <a:chOff x="0" y="0"/>
            <a:chExt cx="1542" cy="1009"/>
          </a:xfrm>
        </p:grpSpPr>
        <p:pic>
          <p:nvPicPr>
            <p:cNvPr id="56" name="Picture 20" descr="我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42" cy="1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272" y="593"/>
              <a:ext cx="26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zh-CN" sz="27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zh-CN" sz="27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Group 22"/>
          <p:cNvGrpSpPr/>
          <p:nvPr/>
        </p:nvGrpSpPr>
        <p:grpSpPr bwMode="auto">
          <a:xfrm>
            <a:off x="6943399" y="4406312"/>
            <a:ext cx="2970609" cy="108347"/>
            <a:chOff x="0" y="0"/>
            <a:chExt cx="2495" cy="91"/>
          </a:xfrm>
        </p:grpSpPr>
        <p:sp>
          <p:nvSpPr>
            <p:cNvPr id="59" name="Line 23"/>
            <p:cNvSpPr>
              <a:spLocks noChangeShapeType="1"/>
            </p:cNvSpPr>
            <p:nvPr/>
          </p:nvSpPr>
          <p:spPr bwMode="auto">
            <a:xfrm>
              <a:off x="0" y="45"/>
              <a:ext cx="2495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67500" tIns="35100" rIns="67500" bIns="35100" anchor="ctr"/>
            <a:lstStyle/>
            <a:p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Oval 24"/>
            <p:cNvSpPr>
              <a:spLocks noChangeArrowheads="1"/>
            </p:cNvSpPr>
            <p:nvPr/>
          </p:nvSpPr>
          <p:spPr bwMode="auto">
            <a:xfrm>
              <a:off x="1089" y="0"/>
              <a:ext cx="85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 Box 29"/>
          <p:cNvSpPr txBox="1">
            <a:spLocks noChangeArrowheads="1"/>
          </p:cNvSpPr>
          <p:nvPr/>
        </p:nvSpPr>
        <p:spPr bwMode="auto">
          <a:xfrm>
            <a:off x="3263335" y="4803795"/>
            <a:ext cx="2355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∠1+∠2+∠3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Box 30"/>
          <p:cNvSpPr txBox="1">
            <a:spLocks noChangeArrowheads="1"/>
          </p:cNvSpPr>
          <p:nvPr/>
        </p:nvSpPr>
        <p:spPr bwMode="auto">
          <a:xfrm>
            <a:off x="5429674" y="4803795"/>
            <a:ext cx="4845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 Box 31"/>
          <p:cNvSpPr txBox="1">
            <a:spLocks noChangeArrowheads="1"/>
          </p:cNvSpPr>
          <p:nvPr/>
        </p:nvSpPr>
        <p:spPr bwMode="auto">
          <a:xfrm>
            <a:off x="5785057" y="4807605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平角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Box 32"/>
          <p:cNvSpPr txBox="1">
            <a:spLocks noChangeArrowheads="1"/>
          </p:cNvSpPr>
          <p:nvPr/>
        </p:nvSpPr>
        <p:spPr bwMode="auto">
          <a:xfrm>
            <a:off x="6717735" y="4807605"/>
            <a:ext cx="13646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=180°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AutoShape 27"/>
          <p:cNvSpPr>
            <a:spLocks noChangeArrowheads="1"/>
          </p:cNvSpPr>
          <p:nvPr/>
        </p:nvSpPr>
        <p:spPr bwMode="auto">
          <a:xfrm>
            <a:off x="3532505" y="5683885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185185 L 0.465 -0.000185185 " pathEditMode="relative" rAng="0" ptsTypes="">
                                      <p:cBhvr>
                                        <p:cTn id="4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0.00157407 L 0.221354 -0.000648148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7" grpId="0" bldLvl="0" animBg="1"/>
      <p:bldP spid="48" grpId="0" bldLvl="0" animBg="1"/>
      <p:bldP spid="62" grpId="0"/>
      <p:bldP spid="63" grpId="0"/>
      <p:bldP spid="64" grpId="0"/>
      <p:bldP spid="65" grpId="0"/>
      <p:bldP spid="66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" name="矩形"/>
          <p:cNvSpPr/>
          <p:nvPr/>
        </p:nvSpPr>
        <p:spPr>
          <a:xfrm>
            <a:off x="1351960" y="2301462"/>
            <a:ext cx="145415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方法三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"/>
          <p:cNvSpPr/>
          <p:nvPr/>
        </p:nvSpPr>
        <p:spPr>
          <a:xfrm>
            <a:off x="393700" y="1420495"/>
            <a:ext cx="12190730" cy="5607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折一折，拼一拼，通过折,然后拼成了一个平角。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284555" y="3044851"/>
            <a:ext cx="2662237" cy="755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7"/>
          <p:cNvGrpSpPr/>
          <p:nvPr/>
        </p:nvGrpSpPr>
        <p:grpSpPr bwMode="auto">
          <a:xfrm rot="10800000">
            <a:off x="4284555" y="3042236"/>
            <a:ext cx="2663825" cy="755650"/>
            <a:chOff x="2154" y="754"/>
            <a:chExt cx="1678" cy="998"/>
          </a:xfrm>
        </p:grpSpPr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2154" y="754"/>
              <a:ext cx="1678" cy="99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2880" y="890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2885" y="836"/>
              <a:ext cx="200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2952641" y="3042236"/>
            <a:ext cx="1331913" cy="755650"/>
            <a:chOff x="1292" y="481"/>
            <a:chExt cx="815" cy="470"/>
          </a:xfrm>
        </p:grpSpPr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 flipH="1">
              <a:off x="1292" y="481"/>
              <a:ext cx="815" cy="470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1428" y="887"/>
              <a:ext cx="45" cy="6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1640" y="709"/>
              <a:ext cx="194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15"/>
          <p:cNvGrpSpPr/>
          <p:nvPr/>
        </p:nvGrpSpPr>
        <p:grpSpPr bwMode="auto">
          <a:xfrm>
            <a:off x="4284555" y="3051201"/>
            <a:ext cx="1331912" cy="755650"/>
            <a:chOff x="2108" y="481"/>
            <a:chExt cx="816" cy="470"/>
          </a:xfrm>
        </p:grpSpPr>
        <p:sp>
          <p:nvSpPr>
            <p:cNvPr id="22" name="AutoShape 16"/>
            <p:cNvSpPr>
              <a:spLocks noChangeArrowheads="1"/>
            </p:cNvSpPr>
            <p:nvPr/>
          </p:nvSpPr>
          <p:spPr bwMode="auto">
            <a:xfrm>
              <a:off x="2108" y="481"/>
              <a:ext cx="816" cy="470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 flipH="1">
              <a:off x="2743" y="887"/>
              <a:ext cx="45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auto">
            <a:xfrm flipH="1">
              <a:off x="2277" y="709"/>
              <a:ext cx="194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19"/>
          <p:cNvGrpSpPr/>
          <p:nvPr/>
        </p:nvGrpSpPr>
        <p:grpSpPr bwMode="auto">
          <a:xfrm>
            <a:off x="6948380" y="3051201"/>
            <a:ext cx="1331912" cy="755650"/>
            <a:chOff x="3786" y="482"/>
            <a:chExt cx="816" cy="469"/>
          </a:xfrm>
        </p:grpSpPr>
        <p:sp>
          <p:nvSpPr>
            <p:cNvPr id="26" name="AutoShape 20"/>
            <p:cNvSpPr>
              <a:spLocks noChangeArrowheads="1"/>
            </p:cNvSpPr>
            <p:nvPr/>
          </p:nvSpPr>
          <p:spPr bwMode="auto">
            <a:xfrm>
              <a:off x="3786" y="482"/>
              <a:ext cx="816" cy="469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 flipH="1">
              <a:off x="4420" y="853"/>
              <a:ext cx="45" cy="6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22"/>
            <p:cNvSpPr txBox="1">
              <a:spLocks noChangeArrowheads="1"/>
            </p:cNvSpPr>
            <p:nvPr/>
          </p:nvSpPr>
          <p:spPr bwMode="auto">
            <a:xfrm>
              <a:off x="4105" y="709"/>
              <a:ext cx="194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3"/>
          <p:cNvGrpSpPr/>
          <p:nvPr/>
        </p:nvGrpSpPr>
        <p:grpSpPr bwMode="auto">
          <a:xfrm>
            <a:off x="5616467" y="3051201"/>
            <a:ext cx="1331913" cy="755650"/>
            <a:chOff x="2970" y="481"/>
            <a:chExt cx="816" cy="469"/>
          </a:xfrm>
        </p:grpSpPr>
        <p:sp>
          <p:nvSpPr>
            <p:cNvPr id="30" name="AutoShape 24"/>
            <p:cNvSpPr>
              <a:spLocks noChangeArrowheads="1"/>
            </p:cNvSpPr>
            <p:nvPr/>
          </p:nvSpPr>
          <p:spPr bwMode="auto">
            <a:xfrm flipH="1">
              <a:off x="2970" y="481"/>
              <a:ext cx="816" cy="469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Line 25"/>
            <p:cNvSpPr>
              <a:spLocks noChangeShapeType="1"/>
            </p:cNvSpPr>
            <p:nvPr/>
          </p:nvSpPr>
          <p:spPr bwMode="auto">
            <a:xfrm>
              <a:off x="3107" y="886"/>
              <a:ext cx="45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 flipH="1">
              <a:off x="3443" y="709"/>
              <a:ext cx="194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 Box 27"/>
          <p:cNvSpPr txBox="1">
            <a:spLocks noChangeArrowheads="1"/>
          </p:cNvSpPr>
          <p:nvPr/>
        </p:nvSpPr>
        <p:spPr bwMode="auto">
          <a:xfrm>
            <a:off x="4560853" y="4052464"/>
            <a:ext cx="2214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钝角三角形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28"/>
          <p:cNvGrpSpPr/>
          <p:nvPr/>
        </p:nvGrpSpPr>
        <p:grpSpPr bwMode="auto">
          <a:xfrm>
            <a:off x="4284555" y="2295551"/>
            <a:ext cx="2663825" cy="755650"/>
            <a:chOff x="2154" y="754"/>
            <a:chExt cx="1678" cy="998"/>
          </a:xfrm>
        </p:grpSpPr>
        <p:sp>
          <p:nvSpPr>
            <p:cNvPr id="35" name="AutoShape 29"/>
            <p:cNvSpPr>
              <a:spLocks noChangeArrowheads="1"/>
            </p:cNvSpPr>
            <p:nvPr/>
          </p:nvSpPr>
          <p:spPr bwMode="auto">
            <a:xfrm>
              <a:off x="2154" y="754"/>
              <a:ext cx="1678" cy="99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Line 30"/>
            <p:cNvSpPr>
              <a:spLocks noChangeShapeType="1"/>
            </p:cNvSpPr>
            <p:nvPr/>
          </p:nvSpPr>
          <p:spPr bwMode="auto">
            <a:xfrm>
              <a:off x="2880" y="890"/>
              <a:ext cx="22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31"/>
            <p:cNvSpPr txBox="1">
              <a:spLocks noChangeArrowheads="1"/>
            </p:cNvSpPr>
            <p:nvPr/>
          </p:nvSpPr>
          <p:spPr bwMode="auto">
            <a:xfrm>
              <a:off x="2880" y="846"/>
              <a:ext cx="200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3261219" y="4749027"/>
            <a:ext cx="2355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∠1+∠2+∠3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5445338" y="4749027"/>
            <a:ext cx="4845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Box 31"/>
          <p:cNvSpPr txBox="1">
            <a:spLocks noChangeArrowheads="1"/>
          </p:cNvSpPr>
          <p:nvPr/>
        </p:nvSpPr>
        <p:spPr bwMode="auto">
          <a:xfrm>
            <a:off x="5795006" y="4749027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平角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2"/>
          <p:cNvSpPr txBox="1">
            <a:spLocks noChangeArrowheads="1"/>
          </p:cNvSpPr>
          <p:nvPr/>
        </p:nvSpPr>
        <p:spPr bwMode="auto">
          <a:xfrm>
            <a:off x="6670534" y="4749027"/>
            <a:ext cx="13646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=180°</a:t>
            </a:r>
            <a:endParaRPr lang="zh-CN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AutoShape 27"/>
          <p:cNvSpPr>
            <a:spLocks noChangeArrowheads="1"/>
          </p:cNvSpPr>
          <p:nvPr/>
        </p:nvSpPr>
        <p:spPr bwMode="auto">
          <a:xfrm>
            <a:off x="3521075" y="5573395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39" grpId="0"/>
      <p:bldP spid="40" grpId="0"/>
      <p:bldP spid="61" grpId="0"/>
      <p:bldP spid="67" grpId="0"/>
      <p:bldP spid="68" grpId="0" bldLvl="0" animBg="1" autoUpdateAnimBg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1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2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8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9.xml><?xml version="1.0" encoding="utf-8"?>
<p:tagLst xmlns:p="http://schemas.openxmlformats.org/presentationml/2006/main">
  <p:tag name="KSO_WM_UNIT_PLACING_PICTURE_USER_VIEWPORT" val="{&quot;height&quot;:2805,&quot;width&quot;:285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1213</Words>
  <Application>WPS 演示</Application>
  <PresentationFormat>自定义</PresentationFormat>
  <Paragraphs>255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楷体_GB2312</vt:lpstr>
      <vt:lpstr>新宋体</vt:lpstr>
      <vt:lpstr>楷体</vt:lpstr>
      <vt:lpstr>Script</vt:lpstr>
      <vt:lpstr>Arial Unicode MS</vt:lpstr>
      <vt:lpstr>Times New Roman</vt:lpstr>
      <vt:lpstr>Segoe Script</vt:lpstr>
      <vt:lpstr>Comic Sans MS</vt:lpstr>
      <vt:lpstr>等线</vt:lpstr>
      <vt:lpstr>微软雅黑 Light</vt:lpstr>
      <vt:lpstr>华文楷体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2254</cp:revision>
  <dcterms:created xsi:type="dcterms:W3CDTF">2017-11-13T08:28:00Z</dcterms:created>
  <dcterms:modified xsi:type="dcterms:W3CDTF">2021-09-25T07:03:01Z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E9734CAC77BA405EBEF0D2087E1C47EA</vt:lpwstr>
  </property>
</Properties>
</file>